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4061" autoAdjust="0"/>
  </p:normalViewPr>
  <p:slideViewPr>
    <p:cSldViewPr snapToGrid="0">
      <p:cViewPr varScale="1">
        <p:scale>
          <a:sx n="104" d="100"/>
          <a:sy n="104" d="100"/>
        </p:scale>
        <p:origin x="169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1A9B56-076F-417D-817C-5EDED779E32B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A40458A-CEE1-4CFF-B76A-E0E50F2D445D}">
      <dgm:prSet phldrT="[Texto]" custT="1"/>
      <dgm:spPr>
        <a:solidFill>
          <a:schemeClr val="bg2">
            <a:lumMod val="90000"/>
          </a:schemeClr>
        </a:solidFill>
        <a:ln>
          <a:solidFill>
            <a:schemeClr val="bg2">
              <a:lumMod val="10000"/>
            </a:schemeClr>
          </a:solidFill>
        </a:ln>
      </dgm:spPr>
      <dgm:t>
        <a:bodyPr/>
        <a:lstStyle/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r>
            <a:rPr lang="es-MX" sz="1000" b="1" dirty="0"/>
            <a:t>Líder de Procesos</a:t>
          </a:r>
        </a:p>
      </dgm:t>
    </dgm:pt>
    <dgm:pt modelId="{A0E336C5-281B-4918-800E-3F084B93C04D}" type="sibTrans" cxnId="{F26C2799-4E3C-476C-A19C-92DB7EB4996F}">
      <dgm:prSet/>
      <dgm:spPr/>
      <dgm:t>
        <a:bodyPr/>
        <a:lstStyle/>
        <a:p>
          <a:endParaRPr lang="es-MX" sz="1100"/>
        </a:p>
      </dgm:t>
    </dgm:pt>
    <dgm:pt modelId="{E35A2B7A-13BB-4E88-9652-0267F6B1FE85}" type="parTrans" cxnId="{F26C2799-4E3C-476C-A19C-92DB7EB4996F}">
      <dgm:prSet/>
      <dgm:spPr/>
      <dgm:t>
        <a:bodyPr/>
        <a:lstStyle/>
        <a:p>
          <a:endParaRPr lang="es-MX" sz="1100"/>
        </a:p>
      </dgm:t>
    </dgm:pt>
    <dgm:pt modelId="{D3C9420F-E998-422E-BAC6-9788928B314C}">
      <dgm:prSet phldrT="[Texto]" custT="1"/>
      <dgm:spPr>
        <a:solidFill>
          <a:schemeClr val="accent2">
            <a:lumMod val="20000"/>
            <a:lumOff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r>
            <a:rPr lang="es-MX" sz="1000" b="1" dirty="0"/>
            <a:t>Alta Dirección</a:t>
          </a:r>
        </a:p>
      </dgm:t>
    </dgm:pt>
    <dgm:pt modelId="{36E76901-263D-4991-925E-2D1030E2D5D8}" type="sibTrans" cxnId="{B7E986D0-4678-4803-95A5-BB9A657EB3C6}">
      <dgm:prSet/>
      <dgm:spPr/>
      <dgm:t>
        <a:bodyPr/>
        <a:lstStyle/>
        <a:p>
          <a:endParaRPr lang="es-MX" sz="1100"/>
        </a:p>
      </dgm:t>
    </dgm:pt>
    <dgm:pt modelId="{7EDA0173-4B19-4319-8376-CE384B354966}" type="parTrans" cxnId="{B7E986D0-4678-4803-95A5-BB9A657EB3C6}">
      <dgm:prSet/>
      <dgm:spPr/>
      <dgm:t>
        <a:bodyPr/>
        <a:lstStyle/>
        <a:p>
          <a:endParaRPr lang="es-MX" sz="1100"/>
        </a:p>
      </dgm:t>
    </dgm:pt>
    <dgm:pt modelId="{7E873854-0B9D-4F77-BD7A-A2CF63C721D5}">
      <dgm:prSet custT="1"/>
      <dgm:spPr>
        <a:solidFill>
          <a:schemeClr val="bg2"/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r>
            <a:rPr lang="es-MX" sz="1000" b="1" dirty="0"/>
            <a:t>Trabajadores </a:t>
          </a:r>
        </a:p>
      </dgm:t>
    </dgm:pt>
    <dgm:pt modelId="{8850BDAD-56F2-47C7-B79B-BDCEA9DBD8B5}" type="parTrans" cxnId="{0495DB98-C57A-483B-98F1-95967100DAC3}">
      <dgm:prSet/>
      <dgm:spPr/>
      <dgm:t>
        <a:bodyPr/>
        <a:lstStyle/>
        <a:p>
          <a:endParaRPr lang="es-MX" sz="1100"/>
        </a:p>
      </dgm:t>
    </dgm:pt>
    <dgm:pt modelId="{A8CC53B7-0AA0-484D-9C1B-F43A94D7F356}" type="sibTrans" cxnId="{0495DB98-C57A-483B-98F1-95967100DAC3}">
      <dgm:prSet/>
      <dgm:spPr/>
      <dgm:t>
        <a:bodyPr/>
        <a:lstStyle/>
        <a:p>
          <a:endParaRPr lang="es-MX" sz="1100"/>
        </a:p>
      </dgm:t>
    </dgm:pt>
    <dgm:pt modelId="{4F4DB54B-2774-4499-8CF2-837A5A0EEFFA}">
      <dgm:prSet phldrT="[Texto]"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endParaRPr lang="es-MX" sz="1000" b="1" dirty="0"/>
        </a:p>
        <a:p>
          <a:r>
            <a:rPr lang="es-MX" sz="1000" b="1" dirty="0"/>
            <a:t>Líder de SGA</a:t>
          </a:r>
        </a:p>
      </dgm:t>
    </dgm:pt>
    <dgm:pt modelId="{4D53BB2E-D8A7-4DEA-A44B-850C599530BC}" type="sibTrans" cxnId="{418C2083-B238-4141-B135-54DD30B384D7}">
      <dgm:prSet/>
      <dgm:spPr/>
      <dgm:t>
        <a:bodyPr/>
        <a:lstStyle/>
        <a:p>
          <a:endParaRPr lang="es-MX" sz="1100"/>
        </a:p>
      </dgm:t>
    </dgm:pt>
    <dgm:pt modelId="{F1FF2F30-B23A-4DD9-9E5F-355223CEA616}" type="parTrans" cxnId="{418C2083-B238-4141-B135-54DD30B384D7}">
      <dgm:prSet/>
      <dgm:spPr/>
      <dgm:t>
        <a:bodyPr/>
        <a:lstStyle/>
        <a:p>
          <a:endParaRPr lang="es-MX" sz="1100"/>
        </a:p>
      </dgm:t>
    </dgm:pt>
    <dgm:pt modelId="{455A1BC1-54DB-4E06-828A-2816207B8EC5}" type="pres">
      <dgm:prSet presAssocID="{7F1A9B56-076F-417D-817C-5EDED779E32B}" presName="Name0" presStyleCnt="0">
        <dgm:presLayoutVars>
          <dgm:dir/>
          <dgm:animLvl val="lvl"/>
          <dgm:resizeHandles val="exact"/>
        </dgm:presLayoutVars>
      </dgm:prSet>
      <dgm:spPr/>
    </dgm:pt>
    <dgm:pt modelId="{65F1718E-E912-480A-8252-066EF268CEFD}" type="pres">
      <dgm:prSet presAssocID="{D3C9420F-E998-422E-BAC6-9788928B314C}" presName="Name8" presStyleCnt="0"/>
      <dgm:spPr/>
    </dgm:pt>
    <dgm:pt modelId="{28F8583A-A2DF-4C8B-A279-1BAF421B5A66}" type="pres">
      <dgm:prSet presAssocID="{D3C9420F-E998-422E-BAC6-9788928B314C}" presName="level" presStyleLbl="node1" presStyleIdx="0" presStyleCnt="4">
        <dgm:presLayoutVars>
          <dgm:chMax val="1"/>
          <dgm:bulletEnabled val="1"/>
        </dgm:presLayoutVars>
      </dgm:prSet>
      <dgm:spPr/>
    </dgm:pt>
    <dgm:pt modelId="{136CCC7E-01D0-49E9-8F41-723C329D0216}" type="pres">
      <dgm:prSet presAssocID="{D3C9420F-E998-422E-BAC6-9788928B314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B5F72A1-4AC0-452B-A81A-99C3166500C3}" type="pres">
      <dgm:prSet presAssocID="{4F4DB54B-2774-4499-8CF2-837A5A0EEFFA}" presName="Name8" presStyleCnt="0"/>
      <dgm:spPr/>
    </dgm:pt>
    <dgm:pt modelId="{5ECAA8F5-A07D-49DD-A0E6-F0905E2EAA4B}" type="pres">
      <dgm:prSet presAssocID="{4F4DB54B-2774-4499-8CF2-837A5A0EEFFA}" presName="level" presStyleLbl="node1" presStyleIdx="1" presStyleCnt="4">
        <dgm:presLayoutVars>
          <dgm:chMax val="1"/>
          <dgm:bulletEnabled val="1"/>
        </dgm:presLayoutVars>
      </dgm:prSet>
      <dgm:spPr/>
    </dgm:pt>
    <dgm:pt modelId="{AEFBD8A9-CE8E-4888-A59C-0C00B09E55C4}" type="pres">
      <dgm:prSet presAssocID="{4F4DB54B-2774-4499-8CF2-837A5A0EEFF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698BC52-3655-4B3F-89C7-19F09670AE1D}" type="pres">
      <dgm:prSet presAssocID="{6A40458A-CEE1-4CFF-B76A-E0E50F2D445D}" presName="Name8" presStyleCnt="0"/>
      <dgm:spPr/>
    </dgm:pt>
    <dgm:pt modelId="{05729451-FB8C-485D-AF0A-22983EFBBA88}" type="pres">
      <dgm:prSet presAssocID="{6A40458A-CEE1-4CFF-B76A-E0E50F2D445D}" presName="level" presStyleLbl="node1" presStyleIdx="2" presStyleCnt="4" custLinFactNeighborY="2597">
        <dgm:presLayoutVars>
          <dgm:chMax val="1"/>
          <dgm:bulletEnabled val="1"/>
        </dgm:presLayoutVars>
      </dgm:prSet>
      <dgm:spPr/>
    </dgm:pt>
    <dgm:pt modelId="{4E2149F3-3768-4F9A-AE3E-AD5E5ADFD581}" type="pres">
      <dgm:prSet presAssocID="{6A40458A-CEE1-4CFF-B76A-E0E50F2D445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5A9EE4C-CF2D-49E3-8AEB-3DFFF744642C}" type="pres">
      <dgm:prSet presAssocID="{7E873854-0B9D-4F77-BD7A-A2CF63C721D5}" presName="Name8" presStyleCnt="0"/>
      <dgm:spPr/>
    </dgm:pt>
    <dgm:pt modelId="{CA6653CD-7AAB-4E93-B0DA-241D90573A2C}" type="pres">
      <dgm:prSet presAssocID="{7E873854-0B9D-4F77-BD7A-A2CF63C721D5}" presName="level" presStyleLbl="node1" presStyleIdx="3" presStyleCnt="4" custLinFactNeighborX="-600" custLinFactNeighborY="18925">
        <dgm:presLayoutVars>
          <dgm:chMax val="1"/>
          <dgm:bulletEnabled val="1"/>
        </dgm:presLayoutVars>
      </dgm:prSet>
      <dgm:spPr/>
    </dgm:pt>
    <dgm:pt modelId="{2E7F8BEA-1E3B-4F7C-A8EB-5F4F7B9D9F89}" type="pres">
      <dgm:prSet presAssocID="{7E873854-0B9D-4F77-BD7A-A2CF63C721D5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55F3B437-3D11-4836-B031-93D2E3504FCB}" type="presOf" srcId="{4F4DB54B-2774-4499-8CF2-837A5A0EEFFA}" destId="{AEFBD8A9-CE8E-4888-A59C-0C00B09E55C4}" srcOrd="1" destOrd="0" presId="urn:microsoft.com/office/officeart/2005/8/layout/pyramid1"/>
    <dgm:cxn modelId="{91FEF53C-14CF-4E31-B9C9-DE7C3D92606B}" type="presOf" srcId="{4F4DB54B-2774-4499-8CF2-837A5A0EEFFA}" destId="{5ECAA8F5-A07D-49DD-A0E6-F0905E2EAA4B}" srcOrd="0" destOrd="0" presId="urn:microsoft.com/office/officeart/2005/8/layout/pyramid1"/>
    <dgm:cxn modelId="{418C2083-B238-4141-B135-54DD30B384D7}" srcId="{7F1A9B56-076F-417D-817C-5EDED779E32B}" destId="{4F4DB54B-2774-4499-8CF2-837A5A0EEFFA}" srcOrd="1" destOrd="0" parTransId="{F1FF2F30-B23A-4DD9-9E5F-355223CEA616}" sibTransId="{4D53BB2E-D8A7-4DEA-A44B-850C599530BC}"/>
    <dgm:cxn modelId="{E0819686-1EC5-4689-A2EB-C03A89231D16}" type="presOf" srcId="{D3C9420F-E998-422E-BAC6-9788928B314C}" destId="{136CCC7E-01D0-49E9-8F41-723C329D0216}" srcOrd="1" destOrd="0" presId="urn:microsoft.com/office/officeart/2005/8/layout/pyramid1"/>
    <dgm:cxn modelId="{0495DB98-C57A-483B-98F1-95967100DAC3}" srcId="{7F1A9B56-076F-417D-817C-5EDED779E32B}" destId="{7E873854-0B9D-4F77-BD7A-A2CF63C721D5}" srcOrd="3" destOrd="0" parTransId="{8850BDAD-56F2-47C7-B79B-BDCEA9DBD8B5}" sibTransId="{A8CC53B7-0AA0-484D-9C1B-F43A94D7F356}"/>
    <dgm:cxn modelId="{F26C2799-4E3C-476C-A19C-92DB7EB4996F}" srcId="{7F1A9B56-076F-417D-817C-5EDED779E32B}" destId="{6A40458A-CEE1-4CFF-B76A-E0E50F2D445D}" srcOrd="2" destOrd="0" parTransId="{E35A2B7A-13BB-4E88-9652-0267F6B1FE85}" sibTransId="{A0E336C5-281B-4918-800E-3F084B93C04D}"/>
    <dgm:cxn modelId="{AA84D7A2-C842-47D0-B223-DBDA86FD1A35}" type="presOf" srcId="{7E873854-0B9D-4F77-BD7A-A2CF63C721D5}" destId="{2E7F8BEA-1E3B-4F7C-A8EB-5F4F7B9D9F89}" srcOrd="1" destOrd="0" presId="urn:microsoft.com/office/officeart/2005/8/layout/pyramid1"/>
    <dgm:cxn modelId="{0C9680A6-4948-4453-960D-041DF1E7EA79}" type="presOf" srcId="{6A40458A-CEE1-4CFF-B76A-E0E50F2D445D}" destId="{05729451-FB8C-485D-AF0A-22983EFBBA88}" srcOrd="0" destOrd="0" presId="urn:microsoft.com/office/officeart/2005/8/layout/pyramid1"/>
    <dgm:cxn modelId="{FF3DF6A6-88E7-427E-93F4-2D79BA1C01C9}" type="presOf" srcId="{7F1A9B56-076F-417D-817C-5EDED779E32B}" destId="{455A1BC1-54DB-4E06-828A-2816207B8EC5}" srcOrd="0" destOrd="0" presId="urn:microsoft.com/office/officeart/2005/8/layout/pyramid1"/>
    <dgm:cxn modelId="{091EE6B5-96B6-4BF7-B675-5F5DA623B45F}" type="presOf" srcId="{7E873854-0B9D-4F77-BD7A-A2CF63C721D5}" destId="{CA6653CD-7AAB-4E93-B0DA-241D90573A2C}" srcOrd="0" destOrd="0" presId="urn:microsoft.com/office/officeart/2005/8/layout/pyramid1"/>
    <dgm:cxn modelId="{B7E986D0-4678-4803-95A5-BB9A657EB3C6}" srcId="{7F1A9B56-076F-417D-817C-5EDED779E32B}" destId="{D3C9420F-E998-422E-BAC6-9788928B314C}" srcOrd="0" destOrd="0" parTransId="{7EDA0173-4B19-4319-8376-CE384B354966}" sibTransId="{36E76901-263D-4991-925E-2D1030E2D5D8}"/>
    <dgm:cxn modelId="{6818DED3-64CD-4FC7-BEFC-98D2D336008E}" type="presOf" srcId="{D3C9420F-E998-422E-BAC6-9788928B314C}" destId="{28F8583A-A2DF-4C8B-A279-1BAF421B5A66}" srcOrd="0" destOrd="0" presId="urn:microsoft.com/office/officeart/2005/8/layout/pyramid1"/>
    <dgm:cxn modelId="{D4637FEF-3F8D-4745-87A6-347B8DE5A811}" type="presOf" srcId="{6A40458A-CEE1-4CFF-B76A-E0E50F2D445D}" destId="{4E2149F3-3768-4F9A-AE3E-AD5E5ADFD581}" srcOrd="1" destOrd="0" presId="urn:microsoft.com/office/officeart/2005/8/layout/pyramid1"/>
    <dgm:cxn modelId="{5D7345D8-D9C9-4AA9-A550-970E2C414E4E}" type="presParOf" srcId="{455A1BC1-54DB-4E06-828A-2816207B8EC5}" destId="{65F1718E-E912-480A-8252-066EF268CEFD}" srcOrd="0" destOrd="0" presId="urn:microsoft.com/office/officeart/2005/8/layout/pyramid1"/>
    <dgm:cxn modelId="{6531E484-2271-4C83-B2CC-56ADBE06452B}" type="presParOf" srcId="{65F1718E-E912-480A-8252-066EF268CEFD}" destId="{28F8583A-A2DF-4C8B-A279-1BAF421B5A66}" srcOrd="0" destOrd="0" presId="urn:microsoft.com/office/officeart/2005/8/layout/pyramid1"/>
    <dgm:cxn modelId="{D07C7306-A521-45A6-8DD4-324B3ADDE2C6}" type="presParOf" srcId="{65F1718E-E912-480A-8252-066EF268CEFD}" destId="{136CCC7E-01D0-49E9-8F41-723C329D0216}" srcOrd="1" destOrd="0" presId="urn:microsoft.com/office/officeart/2005/8/layout/pyramid1"/>
    <dgm:cxn modelId="{02F09805-A936-4AA2-8556-C762DB891E0A}" type="presParOf" srcId="{455A1BC1-54DB-4E06-828A-2816207B8EC5}" destId="{2B5F72A1-4AC0-452B-A81A-99C3166500C3}" srcOrd="1" destOrd="0" presId="urn:microsoft.com/office/officeart/2005/8/layout/pyramid1"/>
    <dgm:cxn modelId="{46E72506-308B-41FE-8E17-D567208DD814}" type="presParOf" srcId="{2B5F72A1-4AC0-452B-A81A-99C3166500C3}" destId="{5ECAA8F5-A07D-49DD-A0E6-F0905E2EAA4B}" srcOrd="0" destOrd="0" presId="urn:microsoft.com/office/officeart/2005/8/layout/pyramid1"/>
    <dgm:cxn modelId="{B4FFA175-0DF8-4DF1-BD49-338D0A3825F8}" type="presParOf" srcId="{2B5F72A1-4AC0-452B-A81A-99C3166500C3}" destId="{AEFBD8A9-CE8E-4888-A59C-0C00B09E55C4}" srcOrd="1" destOrd="0" presId="urn:microsoft.com/office/officeart/2005/8/layout/pyramid1"/>
    <dgm:cxn modelId="{DDDE4DCB-48A3-4A7F-BDF9-75E2A04FC0F3}" type="presParOf" srcId="{455A1BC1-54DB-4E06-828A-2816207B8EC5}" destId="{7698BC52-3655-4B3F-89C7-19F09670AE1D}" srcOrd="2" destOrd="0" presId="urn:microsoft.com/office/officeart/2005/8/layout/pyramid1"/>
    <dgm:cxn modelId="{13E73551-5356-4E51-8E1F-5A3127F4B658}" type="presParOf" srcId="{7698BC52-3655-4B3F-89C7-19F09670AE1D}" destId="{05729451-FB8C-485D-AF0A-22983EFBBA88}" srcOrd="0" destOrd="0" presId="urn:microsoft.com/office/officeart/2005/8/layout/pyramid1"/>
    <dgm:cxn modelId="{F482552A-625E-4849-B389-C94E37DFCDDC}" type="presParOf" srcId="{7698BC52-3655-4B3F-89C7-19F09670AE1D}" destId="{4E2149F3-3768-4F9A-AE3E-AD5E5ADFD581}" srcOrd="1" destOrd="0" presId="urn:microsoft.com/office/officeart/2005/8/layout/pyramid1"/>
    <dgm:cxn modelId="{F55A0E4F-BBFD-440B-886B-1DD1B2095D2C}" type="presParOf" srcId="{455A1BC1-54DB-4E06-828A-2816207B8EC5}" destId="{85A9EE4C-CF2D-49E3-8AEB-3DFFF744642C}" srcOrd="3" destOrd="0" presId="urn:microsoft.com/office/officeart/2005/8/layout/pyramid1"/>
    <dgm:cxn modelId="{C20EA123-1869-46FB-A2C1-5970FBD0989F}" type="presParOf" srcId="{85A9EE4C-CF2D-49E3-8AEB-3DFFF744642C}" destId="{CA6653CD-7AAB-4E93-B0DA-241D90573A2C}" srcOrd="0" destOrd="0" presId="urn:microsoft.com/office/officeart/2005/8/layout/pyramid1"/>
    <dgm:cxn modelId="{91C321F5-3F23-409F-A26C-B248373E7586}" type="presParOf" srcId="{85A9EE4C-CF2D-49E3-8AEB-3DFFF744642C}" destId="{2E7F8BEA-1E3B-4F7C-A8EB-5F4F7B9D9F89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F8583A-A2DF-4C8B-A279-1BAF421B5A66}">
      <dsp:nvSpPr>
        <dsp:cNvPr id="0" name=""/>
        <dsp:cNvSpPr/>
      </dsp:nvSpPr>
      <dsp:spPr>
        <a:xfrm>
          <a:off x="1438283" y="0"/>
          <a:ext cx="958855" cy="1428096"/>
        </a:xfrm>
        <a:prstGeom prst="trapezoid">
          <a:avLst>
            <a:gd name="adj" fmla="val 50000"/>
          </a:avLst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1" kern="1200" dirty="0"/>
            <a:t>Alta Dirección</a:t>
          </a:r>
        </a:p>
      </dsp:txBody>
      <dsp:txXfrm>
        <a:off x="1438283" y="0"/>
        <a:ext cx="958855" cy="1428096"/>
      </dsp:txXfrm>
    </dsp:sp>
    <dsp:sp modelId="{5ECAA8F5-A07D-49DD-A0E6-F0905E2EAA4B}">
      <dsp:nvSpPr>
        <dsp:cNvPr id="0" name=""/>
        <dsp:cNvSpPr/>
      </dsp:nvSpPr>
      <dsp:spPr>
        <a:xfrm>
          <a:off x="958855" y="1428096"/>
          <a:ext cx="1917711" cy="1428096"/>
        </a:xfrm>
        <a:prstGeom prst="trapezoid">
          <a:avLst>
            <a:gd name="adj" fmla="val 33571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1" kern="1200" dirty="0"/>
            <a:t>Líder de SGA</a:t>
          </a:r>
        </a:p>
      </dsp:txBody>
      <dsp:txXfrm>
        <a:off x="1294455" y="1428096"/>
        <a:ext cx="1246512" cy="1428096"/>
      </dsp:txXfrm>
    </dsp:sp>
    <dsp:sp modelId="{05729451-FB8C-485D-AF0A-22983EFBBA88}">
      <dsp:nvSpPr>
        <dsp:cNvPr id="0" name=""/>
        <dsp:cNvSpPr/>
      </dsp:nvSpPr>
      <dsp:spPr>
        <a:xfrm>
          <a:off x="479427" y="2893280"/>
          <a:ext cx="2876567" cy="1428096"/>
        </a:xfrm>
        <a:prstGeom prst="trapezoid">
          <a:avLst>
            <a:gd name="adj" fmla="val 33571"/>
          </a:avLst>
        </a:prstGeom>
        <a:solidFill>
          <a:schemeClr val="bg2">
            <a:lumMod val="90000"/>
          </a:schemeClr>
        </a:solidFill>
        <a:ln w="12700" cap="flat" cmpd="sng" algn="ctr">
          <a:solidFill>
            <a:schemeClr val="bg2">
              <a:lumMod val="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1" kern="1200" dirty="0"/>
            <a:t>Líder de Procesos</a:t>
          </a:r>
        </a:p>
      </dsp:txBody>
      <dsp:txXfrm>
        <a:off x="982827" y="2893280"/>
        <a:ext cx="1869768" cy="1428096"/>
      </dsp:txXfrm>
    </dsp:sp>
    <dsp:sp modelId="{CA6653CD-7AAB-4E93-B0DA-241D90573A2C}">
      <dsp:nvSpPr>
        <dsp:cNvPr id="0" name=""/>
        <dsp:cNvSpPr/>
      </dsp:nvSpPr>
      <dsp:spPr>
        <a:xfrm>
          <a:off x="0" y="4284289"/>
          <a:ext cx="3835423" cy="1428096"/>
        </a:xfrm>
        <a:prstGeom prst="trapezoid">
          <a:avLst>
            <a:gd name="adj" fmla="val 33571"/>
          </a:avLst>
        </a:prstGeom>
        <a:solidFill>
          <a:schemeClr val="bg2"/>
        </a:solidFill>
        <a:ln w="12700" cap="flat" cmpd="sng" algn="ctr">
          <a:solidFill>
            <a:schemeClr val="tx1">
              <a:lumMod val="95000"/>
              <a:lumOff val="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1" kern="1200" dirty="0"/>
            <a:t>Trabajadores </a:t>
          </a:r>
        </a:p>
      </dsp:txBody>
      <dsp:txXfrm>
        <a:off x="671199" y="4284289"/>
        <a:ext cx="2493024" cy="1428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4AFBB3-64CA-4E8F-8BC5-123F81C51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382DFD1-F8A9-4E5F-BAEC-E429835E99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E6481B-F609-4B84-951C-19465C8E9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A4E563-2CC6-404A-BF20-139F85402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80D4CA-1D51-4176-852B-F15FDE5EC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898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43D044-BC9B-410D-932B-9927E4069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F3C71B5-B61F-4430-B3B9-F2B256217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854A75-1C61-4AC1-9EB8-D2DD7F3D4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1E7656-47B1-4177-8116-603D7F348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AB115C-719D-45A7-983A-B596D4F26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0756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07B642-7EE1-4351-A564-8BE89D27D4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271450-F6B5-48A2-BADD-259432D217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2D3820-6FA8-4152-891D-2776595BE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36870C-48C2-46DF-90CE-B8D2C6FA0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946B6C-AD85-465E-83C4-EA826028B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44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8FC100-26AA-4405-9331-1D499007C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CF5862-B8D2-4011-B0E5-4BD0146A1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3F10A44-A615-4B30-B98C-833D812DB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1D8645-2DDA-403C-901F-14FF8DCA6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256952-90BE-4297-B50C-F20BCF055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49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537757-CFC5-4140-B1AA-AE7F11079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2F46958-33B9-4AF6-9C27-C69DBA0C33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CF5816-2977-4F4D-9650-E0DF18008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746EC0-C6CB-49B8-87FE-8DAE9A625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23DE87-05DD-4E4A-BEB4-BCB2B2B73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282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963B58-4CE3-4BE5-8119-11C527C39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80FE1E-08D9-41C3-91B0-BB1C94CB5D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033D633-4210-475B-96EA-2DEF99D30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48CB54-5058-47DE-9740-D549BDD2F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8D488E-BF12-459D-9592-92FCE4968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20782B6-EE50-4B3A-951F-7920CC862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0940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4611C7-892F-49E5-9121-C5B8049FB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E8F1784-EDD9-4DBC-B5EA-E0CB69F2E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488CCD4-C0BC-4A9A-81BC-2196B9D45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C5D891C-21F6-444F-82E8-989A07E729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38FFF56-56F2-46A9-9F11-6B304E30C2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FF0DBC0-3331-4BF8-92FC-FEC7B8D44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D632B42-4E00-48BA-ABBB-CEC1AAA3E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616A00C-57A2-40FB-9F9C-ED06A31CA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873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4C914D-4AA0-4317-8526-DA18AF69B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6E7A04-07FD-4159-9926-C50E76F58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8ED2743-16D6-49D6-89C8-545F196FF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EA2865D-7048-4A64-96FD-D0F618C85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5864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687A764-4594-49EE-8A50-5A4DE73C8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4DFCAB1-80A4-4F00-9E32-48A29CBB2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1F75C13-D314-43AF-BDE5-75BE8949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753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3045DC-184B-43E9-86EE-FA06A8135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3523D2-4E45-4357-8E2D-B0635F479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DCA21F6-EC86-4530-8618-57D9DF86ED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C5F002F-7477-4B0A-8680-1CD30D91A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56D1FE1-2D7B-4557-BF0E-2E0AC5E3D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C7BD0B0-AA33-4BDC-8991-1C6F95FA2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323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DE6B97-4720-41D4-BB05-A6CD1F52B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8795C4C-2B9B-4731-B166-FD3BF00F28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FEDD131-B1D6-4213-9A3B-3FA60145B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DD7246-4D54-4021-AF7C-68EA6BAD9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1033EDE-4F54-482A-A0B5-DF97E867C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86CC51-94A8-4A08-A161-47535069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901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6C8B1AB-3211-48F9-BFC2-44C35DE84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478CE3-E223-4D1D-9989-6001A0A2D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804AB6-EE2F-4146-8F24-12AF7BA816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7F4C1-40E9-4E24-A22C-F9D7F7F872C6}" type="datetimeFigureOut">
              <a:rPr lang="es-MX" smtClean="0"/>
              <a:t>27/07/25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2BE935-01F8-46A9-B127-7FC8AB4047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058838-464D-4D9C-91B2-D4C0EC91B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0CBC0-BB79-462F-989B-D61B515301D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45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13" Type="http://schemas.openxmlformats.org/officeDocument/2006/relationships/image" Target="../media/image7.png"/><Relationship Id="rId18" Type="http://schemas.openxmlformats.org/officeDocument/2006/relationships/image" Target="../media/image12.svg"/><Relationship Id="rId3" Type="http://schemas.openxmlformats.org/officeDocument/2006/relationships/diagramLayout" Target="../diagrams/layout1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svg"/><Relationship Id="rId1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6" Type="http://schemas.openxmlformats.org/officeDocument/2006/relationships/image" Target="../media/image10.svg"/><Relationship Id="rId20" Type="http://schemas.openxmlformats.org/officeDocument/2006/relationships/image" Target="../media/image14.svg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image" Target="../media/image5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9.png"/><Relationship Id="rId10" Type="http://schemas.openxmlformats.org/officeDocument/2006/relationships/image" Target="../media/image4.svg"/><Relationship Id="rId19" Type="http://schemas.openxmlformats.org/officeDocument/2006/relationships/image" Target="../media/image1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Relationship Id="rId14" Type="http://schemas.openxmlformats.org/officeDocument/2006/relationships/image" Target="../media/image8.svg"/><Relationship Id="rId22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3FF04BA7-CCDE-4211-B4DB-59FBCB7705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64816"/>
              </p:ext>
            </p:extLst>
          </p:nvPr>
        </p:nvGraphicFramePr>
        <p:xfrm>
          <a:off x="2568802" y="1030235"/>
          <a:ext cx="3835423" cy="5712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" name="Gráfico 16" descr="Hombre con relleno sólido">
            <a:extLst>
              <a:ext uri="{FF2B5EF4-FFF2-40B4-BE49-F238E27FC236}">
                <a16:creationId xmlns:a16="http://schemas.microsoft.com/office/drawing/2014/main" id="{C6C28F7D-5363-4386-A22E-2FDBC21827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983314" y="5728673"/>
            <a:ext cx="608399" cy="608399"/>
          </a:xfrm>
          <a:prstGeom prst="rect">
            <a:avLst/>
          </a:prstGeom>
        </p:spPr>
      </p:pic>
      <p:pic>
        <p:nvPicPr>
          <p:cNvPr id="19" name="Gráfico 18" descr="Hombre con relleno sólido">
            <a:extLst>
              <a:ext uri="{FF2B5EF4-FFF2-40B4-BE49-F238E27FC236}">
                <a16:creationId xmlns:a16="http://schemas.microsoft.com/office/drawing/2014/main" id="{0D7D781C-2EB2-4AB0-8B36-125F7E7E22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41973" y="4407391"/>
            <a:ext cx="608399" cy="608399"/>
          </a:xfrm>
          <a:prstGeom prst="rect">
            <a:avLst/>
          </a:prstGeom>
        </p:spPr>
      </p:pic>
      <p:pic>
        <p:nvPicPr>
          <p:cNvPr id="20" name="Gráfico 19" descr="Hombre con relleno sólido">
            <a:extLst>
              <a:ext uri="{FF2B5EF4-FFF2-40B4-BE49-F238E27FC236}">
                <a16:creationId xmlns:a16="http://schemas.microsoft.com/office/drawing/2014/main" id="{1DC68458-D589-42E4-B839-D953CB05BB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22524" y="4373961"/>
            <a:ext cx="608399" cy="608399"/>
          </a:xfrm>
          <a:prstGeom prst="rect">
            <a:avLst/>
          </a:prstGeom>
        </p:spPr>
      </p:pic>
      <p:pic>
        <p:nvPicPr>
          <p:cNvPr id="21" name="Gráfico 20" descr="Hombre con relleno sólido">
            <a:extLst>
              <a:ext uri="{FF2B5EF4-FFF2-40B4-BE49-F238E27FC236}">
                <a16:creationId xmlns:a16="http://schemas.microsoft.com/office/drawing/2014/main" id="{82596108-348D-4B47-94AB-EB3A753EDA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55938" y="5726612"/>
            <a:ext cx="608399" cy="608399"/>
          </a:xfrm>
          <a:prstGeom prst="rect">
            <a:avLst/>
          </a:prstGeom>
        </p:spPr>
      </p:pic>
      <p:pic>
        <p:nvPicPr>
          <p:cNvPr id="24" name="Gráfico 23" descr="Hombre con relleno sólido">
            <a:extLst>
              <a:ext uri="{FF2B5EF4-FFF2-40B4-BE49-F238E27FC236}">
                <a16:creationId xmlns:a16="http://schemas.microsoft.com/office/drawing/2014/main" id="{972C750F-6312-4555-9B45-8A1BBBEDF2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20549" y="5726612"/>
            <a:ext cx="608399" cy="608399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4F823F0B-AAAD-4C31-817B-A95BC68168B2}"/>
              </a:ext>
            </a:extLst>
          </p:cNvPr>
          <p:cNvSpPr txBox="1"/>
          <p:nvPr/>
        </p:nvSpPr>
        <p:spPr>
          <a:xfrm>
            <a:off x="8369738" y="1343102"/>
            <a:ext cx="171522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900" dirty="0"/>
          </a:p>
          <a:p>
            <a:pPr algn="ctr"/>
            <a:r>
              <a:rPr lang="es-MX" sz="900" dirty="0"/>
              <a:t>Sostenibilidad</a:t>
            </a:r>
          </a:p>
          <a:p>
            <a:pPr algn="ctr"/>
            <a:r>
              <a:rPr lang="es-MX" sz="900" dirty="0"/>
              <a:t> (Corporativo)</a:t>
            </a:r>
          </a:p>
          <a:p>
            <a:pPr algn="ctr"/>
            <a:endParaRPr lang="es-MX" sz="900" dirty="0"/>
          </a:p>
          <a:p>
            <a:endParaRPr lang="es-MX" sz="900" dirty="0"/>
          </a:p>
          <a:p>
            <a:endParaRPr lang="es-MX" sz="900" dirty="0"/>
          </a:p>
          <a:p>
            <a:endParaRPr lang="es-MX" sz="900" dirty="0"/>
          </a:p>
          <a:p>
            <a:pPr algn="ctr"/>
            <a:r>
              <a:rPr lang="es-MX" sz="900" dirty="0"/>
              <a:t>VP Legal</a:t>
            </a:r>
          </a:p>
          <a:p>
            <a:pPr algn="ctr"/>
            <a:r>
              <a:rPr lang="es-MX" sz="900" dirty="0"/>
              <a:t>(Corporativo)</a:t>
            </a:r>
          </a:p>
          <a:p>
            <a:pPr algn="ctr"/>
            <a:endParaRPr lang="es-MX" sz="900" dirty="0"/>
          </a:p>
          <a:p>
            <a:pPr algn="ctr"/>
            <a:endParaRPr lang="es-MX" sz="900" dirty="0"/>
          </a:p>
          <a:p>
            <a:pPr algn="ctr"/>
            <a:endParaRPr lang="es-MX" sz="900" dirty="0"/>
          </a:p>
          <a:p>
            <a:pPr algn="ctr"/>
            <a:endParaRPr lang="es-MX" sz="900" dirty="0"/>
          </a:p>
          <a:p>
            <a:pPr algn="ctr"/>
            <a:endParaRPr lang="es-MX" sz="900" dirty="0"/>
          </a:p>
          <a:p>
            <a:pPr algn="ctr"/>
            <a:r>
              <a:rPr lang="es-MX" sz="900" dirty="0"/>
              <a:t>Medio Ambiente /</a:t>
            </a:r>
          </a:p>
          <a:p>
            <a:pPr algn="ctr"/>
            <a:r>
              <a:rPr lang="es-MX" sz="900" dirty="0"/>
              <a:t>Prevención</a:t>
            </a:r>
          </a:p>
          <a:p>
            <a:endParaRPr lang="es-MX" sz="90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E8BD676-6558-4F87-ADB9-8B9B923C58E5}"/>
              </a:ext>
            </a:extLst>
          </p:cNvPr>
          <p:cNvSpPr txBox="1"/>
          <p:nvPr/>
        </p:nvSpPr>
        <p:spPr>
          <a:xfrm>
            <a:off x="8404473" y="620565"/>
            <a:ext cx="3787527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u="sng" dirty="0">
                <a:solidFill>
                  <a:schemeClr val="bg1"/>
                </a:solidFill>
              </a:rPr>
              <a:t>ESTRATÉGICO</a:t>
            </a:r>
          </a:p>
        </p:txBody>
      </p:sp>
      <p:pic>
        <p:nvPicPr>
          <p:cNvPr id="34" name="Gráfico 33" descr="Hombre con relleno sólido">
            <a:extLst>
              <a:ext uri="{FF2B5EF4-FFF2-40B4-BE49-F238E27FC236}">
                <a16:creationId xmlns:a16="http://schemas.microsoft.com/office/drawing/2014/main" id="{9EEF7B3B-EEE0-44C1-9365-4086D43758B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988691" y="1030235"/>
            <a:ext cx="460115" cy="460115"/>
          </a:xfrm>
          <a:prstGeom prst="rect">
            <a:avLst/>
          </a:prstGeom>
        </p:spPr>
      </p:pic>
      <p:pic>
        <p:nvPicPr>
          <p:cNvPr id="36" name="Gráfico 35" descr="Mujer con relleno sólido">
            <a:extLst>
              <a:ext uri="{FF2B5EF4-FFF2-40B4-BE49-F238E27FC236}">
                <a16:creationId xmlns:a16="http://schemas.microsoft.com/office/drawing/2014/main" id="{3A30272C-3AAF-404C-B85E-0BA85FD918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034365" y="1949488"/>
            <a:ext cx="441848" cy="441848"/>
          </a:xfrm>
          <a:prstGeom prst="rect">
            <a:avLst/>
          </a:prstGeom>
        </p:spPr>
      </p:pic>
      <p:sp>
        <p:nvSpPr>
          <p:cNvPr id="38" name="Abrir llave 37">
            <a:extLst>
              <a:ext uri="{FF2B5EF4-FFF2-40B4-BE49-F238E27FC236}">
                <a16:creationId xmlns:a16="http://schemas.microsoft.com/office/drawing/2014/main" id="{42905EBA-BB84-435C-AC72-8240ACB39EA3}"/>
              </a:ext>
            </a:extLst>
          </p:cNvPr>
          <p:cNvSpPr/>
          <p:nvPr/>
        </p:nvSpPr>
        <p:spPr>
          <a:xfrm>
            <a:off x="9578052" y="977095"/>
            <a:ext cx="163571" cy="888548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900"/>
          </a:p>
        </p:txBody>
      </p:sp>
      <p:sp>
        <p:nvSpPr>
          <p:cNvPr id="39" name="Abrir llave 38">
            <a:extLst>
              <a:ext uri="{FF2B5EF4-FFF2-40B4-BE49-F238E27FC236}">
                <a16:creationId xmlns:a16="http://schemas.microsoft.com/office/drawing/2014/main" id="{5CBCC5E1-0275-495D-8735-49A7AB60C62C}"/>
              </a:ext>
            </a:extLst>
          </p:cNvPr>
          <p:cNvSpPr/>
          <p:nvPr/>
        </p:nvSpPr>
        <p:spPr>
          <a:xfrm>
            <a:off x="9577604" y="1976081"/>
            <a:ext cx="223778" cy="521183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900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BA5827B-4E3B-41EF-BF27-807A1DC76B32}"/>
              </a:ext>
            </a:extLst>
          </p:cNvPr>
          <p:cNvSpPr txBox="1"/>
          <p:nvPr/>
        </p:nvSpPr>
        <p:spPr>
          <a:xfrm>
            <a:off x="9741623" y="952041"/>
            <a:ext cx="245037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Coordinar las revisiones por la dirección de la implementación del SGI.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Verificar cumplimiento de los objetivos y metas establecidas en el SGI.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Elaboración del Plan y Programa de auditorias internas.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Apoyar el cumplimiento del SGI. 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9AEC84C-D037-4EC2-B422-C8642BDF4209}"/>
              </a:ext>
            </a:extLst>
          </p:cNvPr>
          <p:cNvSpPr txBox="1"/>
          <p:nvPr/>
        </p:nvSpPr>
        <p:spPr>
          <a:xfrm>
            <a:off x="9763125" y="2069695"/>
            <a:ext cx="2465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900" dirty="0"/>
              <a:t>Notificación de Requisitos legales nuevos.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900" dirty="0"/>
              <a:t>Evaluación de cumplimiento Legal.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79631374-25F4-47DB-AFD5-7CC00615EB3B}"/>
              </a:ext>
            </a:extLst>
          </p:cNvPr>
          <p:cNvSpPr/>
          <p:nvPr/>
        </p:nvSpPr>
        <p:spPr>
          <a:xfrm>
            <a:off x="0" y="0"/>
            <a:ext cx="12192000" cy="3887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Roles, Responsabilidades y Autoridades del SGI (Versión “Pirámide”)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7C1005F-27AA-4D48-838C-E3D5E8CBCADD}"/>
              </a:ext>
            </a:extLst>
          </p:cNvPr>
          <p:cNvSpPr txBox="1"/>
          <p:nvPr/>
        </p:nvSpPr>
        <p:spPr>
          <a:xfrm>
            <a:off x="8731118" y="4783222"/>
            <a:ext cx="86677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900" dirty="0"/>
          </a:p>
          <a:p>
            <a:endParaRPr lang="es-MX" sz="900" dirty="0"/>
          </a:p>
          <a:p>
            <a:pPr algn="ctr"/>
            <a:r>
              <a:rPr lang="es-MX" sz="900" dirty="0"/>
              <a:t>Auditores Internos</a:t>
            </a:r>
          </a:p>
          <a:p>
            <a:endParaRPr lang="es-MX" sz="900" dirty="0"/>
          </a:p>
          <a:p>
            <a:endParaRPr lang="es-MX" sz="900" dirty="0"/>
          </a:p>
          <a:p>
            <a:endParaRPr lang="es-MX" sz="900" dirty="0"/>
          </a:p>
          <a:p>
            <a:endParaRPr lang="es-MX" sz="900" dirty="0"/>
          </a:p>
          <a:p>
            <a:endParaRPr lang="es-MX" sz="900" dirty="0"/>
          </a:p>
          <a:p>
            <a:endParaRPr lang="es-MX" sz="900" dirty="0"/>
          </a:p>
          <a:p>
            <a:endParaRPr lang="es-MX" sz="900" dirty="0"/>
          </a:p>
          <a:p>
            <a:pPr algn="ctr"/>
            <a:endParaRPr lang="es-MX" sz="900" dirty="0"/>
          </a:p>
          <a:p>
            <a:pPr algn="ctr"/>
            <a:r>
              <a:rPr lang="es-MX" sz="900" dirty="0"/>
              <a:t>Encargados de Bodega </a:t>
            </a:r>
          </a:p>
          <a:p>
            <a:endParaRPr lang="es-MX" sz="900" dirty="0"/>
          </a:p>
        </p:txBody>
      </p:sp>
      <p:sp>
        <p:nvSpPr>
          <p:cNvPr id="53" name="Abrir llave 52">
            <a:extLst>
              <a:ext uri="{FF2B5EF4-FFF2-40B4-BE49-F238E27FC236}">
                <a16:creationId xmlns:a16="http://schemas.microsoft.com/office/drawing/2014/main" id="{CCB1384F-22E5-4F6D-9EB3-D77BD7BCFC4D}"/>
              </a:ext>
            </a:extLst>
          </p:cNvPr>
          <p:cNvSpPr/>
          <p:nvPr/>
        </p:nvSpPr>
        <p:spPr>
          <a:xfrm>
            <a:off x="9597890" y="4381130"/>
            <a:ext cx="180950" cy="862107"/>
          </a:xfrm>
          <a:prstGeom prst="leftBrac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900"/>
          </a:p>
        </p:txBody>
      </p:sp>
      <p:sp>
        <p:nvSpPr>
          <p:cNvPr id="54" name="Abrir llave 53">
            <a:extLst>
              <a:ext uri="{FF2B5EF4-FFF2-40B4-BE49-F238E27FC236}">
                <a16:creationId xmlns:a16="http://schemas.microsoft.com/office/drawing/2014/main" id="{F550A6CE-6048-48A9-A22D-B5D7E4F714D2}"/>
              </a:ext>
            </a:extLst>
          </p:cNvPr>
          <p:cNvSpPr/>
          <p:nvPr/>
        </p:nvSpPr>
        <p:spPr>
          <a:xfrm>
            <a:off x="9557969" y="5346934"/>
            <a:ext cx="203492" cy="1477328"/>
          </a:xfrm>
          <a:prstGeom prst="leftBrac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900"/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8382A043-C28A-46A1-BB51-8623BBE0C321}"/>
              </a:ext>
            </a:extLst>
          </p:cNvPr>
          <p:cNvSpPr txBox="1"/>
          <p:nvPr/>
        </p:nvSpPr>
        <p:spPr>
          <a:xfrm>
            <a:off x="9760199" y="4578815"/>
            <a:ext cx="2438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900" dirty="0"/>
              <a:t>Oportunidades de Mejora Continua. 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39BB01DC-D921-4841-9610-DD5CB682E30C}"/>
              </a:ext>
            </a:extLst>
          </p:cNvPr>
          <p:cNvSpPr txBox="1"/>
          <p:nvPr/>
        </p:nvSpPr>
        <p:spPr>
          <a:xfrm>
            <a:off x="9659837" y="5488518"/>
            <a:ext cx="243053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900" dirty="0"/>
              <a:t>Dar cumplimiento a las condiciones de almacenamiento indicado en DS 148.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900" dirty="0"/>
              <a:t>Registro de RESPEL, SUSPEL y RESNOPEL.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900" dirty="0"/>
              <a:t>Asegurar un buen almacenamiento y etiquetado de los Residuos Peligrosos.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900" dirty="0"/>
              <a:t>Contar con empresa externa en el retiro y disposición final de los residuos peligrosos. 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9B345D1C-89B1-4F49-A9FF-B8AE991E9492}"/>
              </a:ext>
            </a:extLst>
          </p:cNvPr>
          <p:cNvSpPr txBox="1"/>
          <p:nvPr/>
        </p:nvSpPr>
        <p:spPr>
          <a:xfrm>
            <a:off x="6730840" y="4099614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400" b="1" u="sng" dirty="0"/>
              <a:t>TÁCTICO</a:t>
            </a:r>
          </a:p>
        </p:txBody>
      </p:sp>
      <p:pic>
        <p:nvPicPr>
          <p:cNvPr id="59" name="Gráfico 58" descr="Grupo de hombres con relleno sólido">
            <a:extLst>
              <a:ext uri="{FF2B5EF4-FFF2-40B4-BE49-F238E27FC236}">
                <a16:creationId xmlns:a16="http://schemas.microsoft.com/office/drawing/2014/main" id="{4A7461DF-FD7F-499F-B87A-4305BE96070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804015" y="4483181"/>
            <a:ext cx="631566" cy="631566"/>
          </a:xfrm>
          <a:prstGeom prst="rect">
            <a:avLst/>
          </a:prstGeom>
        </p:spPr>
      </p:pic>
      <p:pic>
        <p:nvPicPr>
          <p:cNvPr id="60" name="Gráfico 59" descr="Grupo de hombres con relleno sólido">
            <a:extLst>
              <a:ext uri="{FF2B5EF4-FFF2-40B4-BE49-F238E27FC236}">
                <a16:creationId xmlns:a16="http://schemas.microsoft.com/office/drawing/2014/main" id="{F72A0465-303D-4FD5-89F1-31F2763A221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804015" y="5760989"/>
            <a:ext cx="649217" cy="649217"/>
          </a:xfrm>
          <a:prstGeom prst="rect">
            <a:avLst/>
          </a:prstGeom>
        </p:spPr>
      </p:pic>
      <p:pic>
        <p:nvPicPr>
          <p:cNvPr id="61" name="Gráfico 60" descr="Hombre con relleno sólido">
            <a:extLst>
              <a:ext uri="{FF2B5EF4-FFF2-40B4-BE49-F238E27FC236}">
                <a16:creationId xmlns:a16="http://schemas.microsoft.com/office/drawing/2014/main" id="{99E560D2-EB11-4655-A9DC-EE970E9703D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26328" y="5054210"/>
            <a:ext cx="563313" cy="596975"/>
          </a:xfrm>
          <a:prstGeom prst="rect">
            <a:avLst/>
          </a:prstGeom>
        </p:spPr>
      </p:pic>
      <p:pic>
        <p:nvPicPr>
          <p:cNvPr id="62" name="Gráfico 61" descr="Mujer con relleno sólido">
            <a:extLst>
              <a:ext uri="{FF2B5EF4-FFF2-40B4-BE49-F238E27FC236}">
                <a16:creationId xmlns:a16="http://schemas.microsoft.com/office/drawing/2014/main" id="{72B6C812-DDC4-4717-918B-FA092CC5AC9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794155" y="1282000"/>
            <a:ext cx="609196" cy="609196"/>
          </a:xfrm>
          <a:prstGeom prst="rect">
            <a:avLst/>
          </a:prstGeom>
        </p:spPr>
      </p:pic>
      <p:sp>
        <p:nvSpPr>
          <p:cNvPr id="68" name="Cerrar llave 67">
            <a:extLst>
              <a:ext uri="{FF2B5EF4-FFF2-40B4-BE49-F238E27FC236}">
                <a16:creationId xmlns:a16="http://schemas.microsoft.com/office/drawing/2014/main" id="{54264DDD-9D32-4C30-8607-EBB56F95D9EC}"/>
              </a:ext>
            </a:extLst>
          </p:cNvPr>
          <p:cNvSpPr/>
          <p:nvPr/>
        </p:nvSpPr>
        <p:spPr>
          <a:xfrm>
            <a:off x="1594410" y="1094691"/>
            <a:ext cx="276403" cy="1107710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6D152740-1006-4D56-B7C0-C27E63AE9A81}"/>
              </a:ext>
            </a:extLst>
          </p:cNvPr>
          <p:cNvSpPr txBox="1"/>
          <p:nvPr/>
        </p:nvSpPr>
        <p:spPr>
          <a:xfrm>
            <a:off x="1815554" y="1835418"/>
            <a:ext cx="964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dirty="0"/>
              <a:t>Comunicaciones</a:t>
            </a:r>
          </a:p>
          <a:p>
            <a:pPr algn="ctr"/>
            <a:r>
              <a:rPr lang="es-MX" sz="900" dirty="0"/>
              <a:t>(Difusión)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6E6A35F5-1EC3-4745-ABE9-567189DC2F33}"/>
              </a:ext>
            </a:extLst>
          </p:cNvPr>
          <p:cNvSpPr txBox="1"/>
          <p:nvPr/>
        </p:nvSpPr>
        <p:spPr>
          <a:xfrm>
            <a:off x="3742161" y="626666"/>
            <a:ext cx="4683882" cy="307777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es-MX" sz="1400" u="sng" dirty="0">
                <a:solidFill>
                  <a:schemeClr val="bg1"/>
                </a:solidFill>
              </a:rPr>
              <a:t>OPERACIONES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DD4A1E77-9408-4894-95FD-3DE5615C5300}"/>
              </a:ext>
            </a:extLst>
          </p:cNvPr>
          <p:cNvSpPr txBox="1"/>
          <p:nvPr/>
        </p:nvSpPr>
        <p:spPr>
          <a:xfrm>
            <a:off x="-2226" y="616889"/>
            <a:ext cx="3765957" cy="31911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MX" sz="1400" u="sng" dirty="0">
                <a:solidFill>
                  <a:schemeClr val="bg1"/>
                </a:solidFill>
              </a:rPr>
              <a:t>APOYO</a:t>
            </a:r>
          </a:p>
        </p:txBody>
      </p:sp>
      <p:pic>
        <p:nvPicPr>
          <p:cNvPr id="73" name="Gráfico 72" descr="Mujer con relleno sólido">
            <a:extLst>
              <a:ext uri="{FF2B5EF4-FFF2-40B4-BE49-F238E27FC236}">
                <a16:creationId xmlns:a16="http://schemas.microsoft.com/office/drawing/2014/main" id="{35D4277D-8C5E-4778-A742-59932375294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852628" y="3016827"/>
            <a:ext cx="609196" cy="609196"/>
          </a:xfrm>
          <a:prstGeom prst="rect">
            <a:avLst/>
          </a:prstGeom>
        </p:spPr>
      </p:pic>
      <p:sp>
        <p:nvSpPr>
          <p:cNvPr id="75" name="Cerrar llave 74">
            <a:extLst>
              <a:ext uri="{FF2B5EF4-FFF2-40B4-BE49-F238E27FC236}">
                <a16:creationId xmlns:a16="http://schemas.microsoft.com/office/drawing/2014/main" id="{674A5965-AAED-4E03-A58D-1DF5C4C5A4FD}"/>
              </a:ext>
            </a:extLst>
          </p:cNvPr>
          <p:cNvSpPr/>
          <p:nvPr/>
        </p:nvSpPr>
        <p:spPr>
          <a:xfrm>
            <a:off x="1593880" y="2615045"/>
            <a:ext cx="221674" cy="1729245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110AE2F5-98B2-4FBE-891D-7D9EE06D16AE}"/>
              </a:ext>
            </a:extLst>
          </p:cNvPr>
          <p:cNvSpPr txBox="1"/>
          <p:nvPr/>
        </p:nvSpPr>
        <p:spPr>
          <a:xfrm>
            <a:off x="1854920" y="3622314"/>
            <a:ext cx="9641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dirty="0"/>
              <a:t>Abastecimiento</a:t>
            </a:r>
          </a:p>
        </p:txBody>
      </p:sp>
      <p:pic>
        <p:nvPicPr>
          <p:cNvPr id="77" name="Gráfico 76" descr="Mujer con relleno sólido">
            <a:extLst>
              <a:ext uri="{FF2B5EF4-FFF2-40B4-BE49-F238E27FC236}">
                <a16:creationId xmlns:a16="http://schemas.microsoft.com/office/drawing/2014/main" id="{7CE964C2-BF95-4164-9AF9-A7FD6E0EA5F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928297" y="5058907"/>
            <a:ext cx="609196" cy="609196"/>
          </a:xfrm>
          <a:prstGeom prst="rect">
            <a:avLst/>
          </a:prstGeom>
        </p:spPr>
      </p:pic>
      <p:sp>
        <p:nvSpPr>
          <p:cNvPr id="79" name="Cerrar llave 78">
            <a:extLst>
              <a:ext uri="{FF2B5EF4-FFF2-40B4-BE49-F238E27FC236}">
                <a16:creationId xmlns:a16="http://schemas.microsoft.com/office/drawing/2014/main" id="{57F52867-E009-4989-8847-EF2E49E57873}"/>
              </a:ext>
            </a:extLst>
          </p:cNvPr>
          <p:cNvSpPr/>
          <p:nvPr/>
        </p:nvSpPr>
        <p:spPr>
          <a:xfrm>
            <a:off x="1645282" y="4547498"/>
            <a:ext cx="234250" cy="1848837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9C6DF495-BF26-43BC-874B-343E31B6DFBC}"/>
              </a:ext>
            </a:extLst>
          </p:cNvPr>
          <p:cNvSpPr txBox="1"/>
          <p:nvPr/>
        </p:nvSpPr>
        <p:spPr>
          <a:xfrm>
            <a:off x="1786069" y="5644941"/>
            <a:ext cx="1140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dirty="0"/>
              <a:t>Recursos Humanos (Inducción/Capacitación y Perfil del Cargo )</a:t>
            </a:r>
          </a:p>
        </p:txBody>
      </p:sp>
      <p:pic>
        <p:nvPicPr>
          <p:cNvPr id="81" name="Gráfico 80" descr="Hombre con relleno sólido">
            <a:extLst>
              <a:ext uri="{FF2B5EF4-FFF2-40B4-BE49-F238E27FC236}">
                <a16:creationId xmlns:a16="http://schemas.microsoft.com/office/drawing/2014/main" id="{A2C297B8-D99C-471A-A3F3-83963C58417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195312" y="1274285"/>
            <a:ext cx="563313" cy="610982"/>
          </a:xfrm>
          <a:prstGeom prst="rect">
            <a:avLst/>
          </a:prstGeom>
        </p:spPr>
      </p:pic>
      <p:pic>
        <p:nvPicPr>
          <p:cNvPr id="82" name="Gráfico 81" descr="Hombre con relleno sólido">
            <a:extLst>
              <a:ext uri="{FF2B5EF4-FFF2-40B4-BE49-F238E27FC236}">
                <a16:creationId xmlns:a16="http://schemas.microsoft.com/office/drawing/2014/main" id="{B975B018-9D8A-44F5-B4B7-A4CDCDD8510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230843" y="2998479"/>
            <a:ext cx="563313" cy="615453"/>
          </a:xfrm>
          <a:prstGeom prst="rect">
            <a:avLst/>
          </a:prstGeom>
        </p:spPr>
      </p:pic>
      <p:sp>
        <p:nvSpPr>
          <p:cNvPr id="84" name="CuadroTexto 83">
            <a:extLst>
              <a:ext uri="{FF2B5EF4-FFF2-40B4-BE49-F238E27FC236}">
                <a16:creationId xmlns:a16="http://schemas.microsoft.com/office/drawing/2014/main" id="{0DE4B1E4-E018-40FE-9FE5-4C942F7022F6}"/>
              </a:ext>
            </a:extLst>
          </p:cNvPr>
          <p:cNvSpPr txBox="1"/>
          <p:nvPr/>
        </p:nvSpPr>
        <p:spPr>
          <a:xfrm>
            <a:off x="5164929" y="1246982"/>
            <a:ext cx="30575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Ejercer el liderazgo que asegure la implementación del (SGI).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Cumplimiento de las Meta del SGI.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Asignar y comunicar los roles y  responsabilidades de la operación del SGI.</a:t>
            </a:r>
          </a:p>
        </p:txBody>
      </p:sp>
      <p:pic>
        <p:nvPicPr>
          <p:cNvPr id="85" name="Gráfico 84" descr="Hombre con relleno sólido">
            <a:extLst>
              <a:ext uri="{FF2B5EF4-FFF2-40B4-BE49-F238E27FC236}">
                <a16:creationId xmlns:a16="http://schemas.microsoft.com/office/drawing/2014/main" id="{4F1B0899-D6F0-4F34-9FB1-65641645E2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004167" y="2833847"/>
            <a:ext cx="481394" cy="481394"/>
          </a:xfrm>
          <a:prstGeom prst="rect">
            <a:avLst/>
          </a:prstGeom>
        </p:spPr>
      </p:pic>
      <p:sp>
        <p:nvSpPr>
          <p:cNvPr id="89" name="Abrir llave 88">
            <a:extLst>
              <a:ext uri="{FF2B5EF4-FFF2-40B4-BE49-F238E27FC236}">
                <a16:creationId xmlns:a16="http://schemas.microsoft.com/office/drawing/2014/main" id="{24DC3595-D9A8-45B4-95FB-167F37B7B7A7}"/>
              </a:ext>
            </a:extLst>
          </p:cNvPr>
          <p:cNvSpPr/>
          <p:nvPr/>
        </p:nvSpPr>
        <p:spPr>
          <a:xfrm>
            <a:off x="9665330" y="2600950"/>
            <a:ext cx="96131" cy="1411766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900"/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5500EAD7-5A2F-4E8D-975C-866C24FFDD66}"/>
              </a:ext>
            </a:extLst>
          </p:cNvPr>
          <p:cNvSpPr txBox="1"/>
          <p:nvPr/>
        </p:nvSpPr>
        <p:spPr>
          <a:xfrm>
            <a:off x="9753600" y="2586240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Promover, prestar asistencia y verificar el cumplimiento de los requisitos legales aplicables.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Asesorar en el análisis de los aspectos ambientales significativos y Peligros.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Apoyar a los lideres de proceso  para identificar oportunidades de mejora.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Participar, junto a la VP Legal, del proceso de identificación e incorporación de nuevos requisitos legales aplicables.</a:t>
            </a:r>
          </a:p>
        </p:txBody>
      </p:sp>
      <p:pic>
        <p:nvPicPr>
          <p:cNvPr id="93" name="Gráfico 92" descr="Mujer con relleno sólido">
            <a:extLst>
              <a:ext uri="{FF2B5EF4-FFF2-40B4-BE49-F238E27FC236}">
                <a16:creationId xmlns:a16="http://schemas.microsoft.com/office/drawing/2014/main" id="{AB9407ED-55AD-4159-925C-C16602FF61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181547" y="3043027"/>
            <a:ext cx="608399" cy="608399"/>
          </a:xfrm>
          <a:prstGeom prst="rect">
            <a:avLst/>
          </a:prstGeom>
        </p:spPr>
      </p:pic>
      <p:pic>
        <p:nvPicPr>
          <p:cNvPr id="94" name="Gráfico 93" descr="Mujer con relleno sólido">
            <a:extLst>
              <a:ext uri="{FF2B5EF4-FFF2-40B4-BE49-F238E27FC236}">
                <a16:creationId xmlns:a16="http://schemas.microsoft.com/office/drawing/2014/main" id="{453AB251-4495-4135-B4A9-594E480C740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236727" y="4386381"/>
            <a:ext cx="608399" cy="608399"/>
          </a:xfrm>
          <a:prstGeom prst="rect">
            <a:avLst/>
          </a:prstGeom>
        </p:spPr>
      </p:pic>
      <p:pic>
        <p:nvPicPr>
          <p:cNvPr id="95" name="Gráfico 94" descr="Mujer con relleno sólido">
            <a:extLst>
              <a:ext uri="{FF2B5EF4-FFF2-40B4-BE49-F238E27FC236}">
                <a16:creationId xmlns:a16="http://schemas.microsoft.com/office/drawing/2014/main" id="{EC91A505-3791-4838-A3CB-362F29A60E2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541940" y="5726612"/>
            <a:ext cx="608399" cy="608399"/>
          </a:xfrm>
          <a:prstGeom prst="rect">
            <a:avLst/>
          </a:prstGeom>
        </p:spPr>
      </p:pic>
      <p:pic>
        <p:nvPicPr>
          <p:cNvPr id="96" name="Gráfico 95" descr="Mujer con relleno sólido">
            <a:extLst>
              <a:ext uri="{FF2B5EF4-FFF2-40B4-BE49-F238E27FC236}">
                <a16:creationId xmlns:a16="http://schemas.microsoft.com/office/drawing/2014/main" id="{0D75D1E4-DF62-4058-BCEA-03FCDFF3FA3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735145" y="5726613"/>
            <a:ext cx="608399" cy="608399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583854F9-025E-4011-9A3E-B131485084D9}"/>
              </a:ext>
            </a:extLst>
          </p:cNvPr>
          <p:cNvSpPr txBox="1"/>
          <p:nvPr/>
        </p:nvSpPr>
        <p:spPr>
          <a:xfrm>
            <a:off x="-5884" y="6396335"/>
            <a:ext cx="1981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/>
              <a:t>Código:</a:t>
            </a:r>
            <a:r>
              <a:rPr lang="es-MX" sz="1200" dirty="0"/>
              <a:t>  REG-RH-006-B</a:t>
            </a:r>
          </a:p>
          <a:p>
            <a:r>
              <a:rPr lang="es-MX" sz="1200" b="1" dirty="0"/>
              <a:t>Versión:</a:t>
            </a:r>
            <a:r>
              <a:rPr lang="es-MX" sz="1200" dirty="0"/>
              <a:t>  02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98589630-F992-45F4-AEF4-407D3477F854}"/>
              </a:ext>
            </a:extLst>
          </p:cNvPr>
          <p:cNvSpPr txBox="1"/>
          <p:nvPr/>
        </p:nvSpPr>
        <p:spPr>
          <a:xfrm>
            <a:off x="5446577" y="2615045"/>
            <a:ext cx="3096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Realizar asesorías y acompañamientos a los procesos que conforman el SGI.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Verificar la eficacia de la evaluación de la toma de conciencia en cada proceso.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Mantener actualizado la gestión documental del SGI en físico y digital.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A7AC5032-BE00-4F35-9083-F8B03AC7803E}"/>
              </a:ext>
            </a:extLst>
          </p:cNvPr>
          <p:cNvSpPr txBox="1"/>
          <p:nvPr/>
        </p:nvSpPr>
        <p:spPr>
          <a:xfrm>
            <a:off x="5724787" y="4050594"/>
            <a:ext cx="27962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Apoyar y aportar de manera permanente en la implementación y mantenimiento del SGI 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Mantener actualizada y acorde a las necesidades del proceso la documentación.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Dar cumplimiento a las políticas definidas por el SGI.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5E1A1140-6A42-497E-B232-1E6C1BCBC84D}"/>
              </a:ext>
            </a:extLst>
          </p:cNvPr>
          <p:cNvSpPr txBox="1"/>
          <p:nvPr/>
        </p:nvSpPr>
        <p:spPr>
          <a:xfrm>
            <a:off x="6236554" y="5423879"/>
            <a:ext cx="22730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1) Cumplir los requisitos del SGI, y participar en proyectos de mejora hacia el respeto del medio ambiente.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2) Cumplir los controles operacionales del SGI.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3) Cumplir con los programas para el cuidado de personas y el medio ambiente</a:t>
            </a:r>
          </a:p>
        </p:txBody>
      </p:sp>
      <p:pic>
        <p:nvPicPr>
          <p:cNvPr id="101" name="Gráfico 100" descr="Hombre con relleno sólido">
            <a:extLst>
              <a:ext uri="{FF2B5EF4-FFF2-40B4-BE49-F238E27FC236}">
                <a16:creationId xmlns:a16="http://schemas.microsoft.com/office/drawing/2014/main" id="{F3177B19-B36E-4119-A4C0-FC661C47EE4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4187708" y="1628273"/>
            <a:ext cx="608399" cy="608399"/>
          </a:xfrm>
          <a:prstGeom prst="rect">
            <a:avLst/>
          </a:prstGeom>
        </p:spPr>
      </p:pic>
      <p:sp>
        <p:nvSpPr>
          <p:cNvPr id="63" name="CuadroTexto 62">
            <a:extLst>
              <a:ext uri="{FF2B5EF4-FFF2-40B4-BE49-F238E27FC236}">
                <a16:creationId xmlns:a16="http://schemas.microsoft.com/office/drawing/2014/main" id="{C0267F62-AA56-4541-ADF0-A530DB41CD53}"/>
              </a:ext>
            </a:extLst>
          </p:cNvPr>
          <p:cNvSpPr txBox="1"/>
          <p:nvPr/>
        </p:nvSpPr>
        <p:spPr>
          <a:xfrm>
            <a:off x="7693" y="4644722"/>
            <a:ext cx="17308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Apoyar en la coordinación de capacitaciones externas.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Liderar el proceso de Inducción del  personal de nuevo ingreso y mantener actualizada la inducción con los temas del SGI.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Actualizar e incorporar a los descriptores de cargo la referencia a la Matriz de Roles y Responsabilidades del SGI.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3CC71F81-31E2-49C7-8907-66CBE059EA37}"/>
              </a:ext>
            </a:extLst>
          </p:cNvPr>
          <p:cNvSpPr txBox="1"/>
          <p:nvPr/>
        </p:nvSpPr>
        <p:spPr>
          <a:xfrm>
            <a:off x="7692" y="1395110"/>
            <a:ext cx="178646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Apoyar el proceso de difusión de las comunicaciones pertinentes del SGI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9097416-BDCE-4B9F-AD56-21C21907FD0B}"/>
              </a:ext>
            </a:extLst>
          </p:cNvPr>
          <p:cNvSpPr txBox="1"/>
          <p:nvPr/>
        </p:nvSpPr>
        <p:spPr>
          <a:xfrm>
            <a:off x="-57001" y="2698707"/>
            <a:ext cx="178646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Apoyar en los procesos de compras de Insumos en base a los criterios de la Base de Licitación.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900" dirty="0"/>
              <a:t>Apoyar que se cumpla los proceso de licitación con Proveedores y Contratistas con las  pautas del Reglamento de contratistas, Bases de licitación y Proceso (P1,P2,P3)</a:t>
            </a:r>
          </a:p>
        </p:txBody>
      </p:sp>
    </p:spTree>
    <p:extLst>
      <p:ext uri="{BB962C8B-B14F-4D97-AF65-F5344CB8AC3E}">
        <p14:creationId xmlns:p14="http://schemas.microsoft.com/office/powerpoint/2010/main" val="139425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12995</TotalTime>
  <Words>487</Words>
  <Application>Microsoft Macintosh PowerPoint</Application>
  <PresentationFormat>Panorámica</PresentationFormat>
  <Paragraphs>98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Claudio Cortés Polanco</cp:lastModifiedBy>
  <cp:revision>12</cp:revision>
  <dcterms:created xsi:type="dcterms:W3CDTF">2022-04-18T18:31:42Z</dcterms:created>
  <dcterms:modified xsi:type="dcterms:W3CDTF">2025-07-27T16:17:26Z</dcterms:modified>
  <cp:category/>
</cp:coreProperties>
</file>